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4"/>
  </p:notesMasterIdLst>
  <p:sldIdLst>
    <p:sldId id="256" r:id="rId2"/>
    <p:sldId id="264" r:id="rId3"/>
    <p:sldId id="270" r:id="rId4"/>
    <p:sldId id="257" r:id="rId5"/>
    <p:sldId id="258" r:id="rId6"/>
    <p:sldId id="259" r:id="rId7"/>
    <p:sldId id="260" r:id="rId8"/>
    <p:sldId id="261" r:id="rId9"/>
    <p:sldId id="265" r:id="rId10"/>
    <p:sldId id="262" r:id="rId11"/>
    <p:sldId id="271" r:id="rId12"/>
    <p:sldId id="263" r:id="rId13"/>
    <p:sldId id="266" r:id="rId14"/>
    <p:sldId id="267" r:id="rId15"/>
    <p:sldId id="268" r:id="rId16"/>
    <p:sldId id="272" r:id="rId17"/>
    <p:sldId id="278" r:id="rId18"/>
    <p:sldId id="281" r:id="rId19"/>
    <p:sldId id="269" r:id="rId20"/>
    <p:sldId id="273" r:id="rId21"/>
    <p:sldId id="274" r:id="rId22"/>
    <p:sldId id="275" r:id="rId23"/>
    <p:sldId id="276" r:id="rId24"/>
    <p:sldId id="277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2E760-48F2-4106-9847-8286C6B31D84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41A84-DA2B-4383-9BFD-363A8DAB41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1A84-DA2B-4383-9BFD-363A8DAB4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651F04C-F774-4C52-A665-9394BDEEB6F1}" type="datetimeFigureOut">
              <a:rPr lang="en-US" smtClean="0"/>
              <a:pPr/>
              <a:t>1/30/2012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9A43EC1-35FF-447A-81BD-2CEFC5B32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i="1" dirty="0" smtClean="0"/>
              <a:t>БРАЋА КАРАМАЗОВИ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CS" dirty="0" smtClean="0"/>
          </a:p>
          <a:p>
            <a:r>
              <a:rPr lang="sr-Cyrl-CS" dirty="0" smtClean="0"/>
              <a:t>У КОНТЕКСТУ СРПСКОГ РОМАНА 20. ВЕКА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29642" cy="1081838"/>
          </a:xfrm>
        </p:spPr>
        <p:txBody>
          <a:bodyPr>
            <a:normAutofit/>
          </a:bodyPr>
          <a:lstStyle/>
          <a:p>
            <a:r>
              <a:rPr lang="sr-Cyrl-CS" sz="3600" dirty="0" smtClean="0">
                <a:solidFill>
                  <a:schemeClr val="tx2">
                    <a:lumMod val="50000"/>
                  </a:schemeClr>
                </a:solidFill>
              </a:rPr>
              <a:t> Мистичко-аскетски роман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i="1" dirty="0" smtClean="0"/>
              <a:t>Браћа Карамазови </a:t>
            </a:r>
            <a:r>
              <a:rPr lang="sr-Cyrl-CS" dirty="0" smtClean="0"/>
              <a:t>су дело које представља врхунски домет и синтезу целокупног ауторовог стваралаштва.</a:t>
            </a:r>
          </a:p>
          <a:p>
            <a:r>
              <a:rPr lang="sr-Cyrl-CS" dirty="0" smtClean="0"/>
              <a:t>Објављен је у Руском веснику за  1879/1880. годину и доживео велики успех.</a:t>
            </a:r>
          </a:p>
          <a:p>
            <a:r>
              <a:rPr lang="sr-Cyrl-CS" i="1" dirty="0" smtClean="0"/>
              <a:t>Мени се не свиђа лице овога света. Карамазови су најнепосредније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одрицање од зла, побуна исказана на социјалном, етичком, религиозном и филозофском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плану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ДОСТОЈЕВСКИ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Немир је суштина његовог осећања света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(В. Вулетић)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/>
              <a:t>Достојевски иновира роман настојећи да обликује универзалну форму која је 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наука</a:t>
            </a:r>
            <a:r>
              <a:rPr lang="sr-Cyrl-CS" dirty="0" smtClean="0"/>
              <a:t>, 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књижевност</a:t>
            </a:r>
            <a:r>
              <a:rPr lang="sr-Cyrl-CS" dirty="0" smtClean="0"/>
              <a:t>, 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религија</a:t>
            </a:r>
            <a:r>
              <a:rPr lang="sr-Cyrl-CS" dirty="0" smtClean="0"/>
              <a:t>, 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филозофија. </a:t>
            </a:r>
            <a:r>
              <a:rPr lang="sr-Cyrl-CS" dirty="0" smtClean="0"/>
              <a:t> </a:t>
            </a:r>
          </a:p>
          <a:p>
            <a:r>
              <a:rPr lang="sr-Cyrl-CS" dirty="0" smtClean="0"/>
              <a:t>Најзанимљивији је начин обликовања и животност сугестивно изложених идеја.</a:t>
            </a:r>
          </a:p>
          <a:p>
            <a:r>
              <a:rPr lang="sr-Cyrl-CS" i="1" dirty="0" smtClean="0"/>
              <a:t>Пророчански је дрхтао пред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апокалиптичком трагедијом човечанства.</a:t>
            </a:r>
            <a:endParaRPr lang="en-US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 smtClean="0"/>
              <a:t>Мото  романа </a:t>
            </a:r>
            <a:r>
              <a:rPr lang="sr-Cyrl-CS" i="1" dirty="0" smtClean="0"/>
              <a:t>Браћа Карамазови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i="1" dirty="0" smtClean="0"/>
              <a:t>Ако зрно пшенично паднувши на земљу не умре, онда једно остане, ако ли умре много рода роди </a:t>
            </a:r>
            <a:r>
              <a:rPr lang="sr-Cyrl-CS" dirty="0" smtClean="0"/>
              <a:t>(Јован, 12, 24).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КОМЕНТАР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/>
              <a:t>Навод из Јеванђеља  упућује на идеју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васкрсења </a:t>
            </a:r>
            <a:r>
              <a:rPr lang="sr-Cyrl-CS" dirty="0" smtClean="0"/>
              <a:t>кроз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жртвовање</a:t>
            </a:r>
            <a:r>
              <a:rPr lang="sr-Cyrl-CS" dirty="0" smtClean="0"/>
              <a:t> за друге што је суштина апостолске мисије одабраних.</a:t>
            </a: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Човек је тајна пшеничног зрна</a:t>
            </a:r>
            <a:r>
              <a:rPr lang="sr-Cyrl-CS" dirty="0" smtClean="0"/>
              <a:t>: смртан и пролазан ако робује властитом  самољубљу (једно зрно). Подвигом вере зрно бића у Христу посејано и ако умре много ће рода донети (Свети Јустин Поповић).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Ја сам из бунта извео и доказао постојање Бога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CS" dirty="0" smtClean="0"/>
              <a:t>Достојевски је своје стваралаштво посветио православној филозофији и религији успостављајући духовну вертикалу руске књижевности утемељену у</a:t>
            </a:r>
            <a:r>
              <a:rPr lang="sr-Cyrl-CS" i="1" dirty="0" smtClean="0"/>
              <a:t> Новом завету</a:t>
            </a:r>
            <a:r>
              <a:rPr lang="sr-Cyrl-CS" dirty="0" smtClean="0"/>
              <a:t> и византијској књижевној и културној традицији. </a:t>
            </a:r>
          </a:p>
          <a:p>
            <a:r>
              <a:rPr lang="sr-Cyrl-CS" dirty="0" smtClean="0"/>
              <a:t>Бавећи се проблемом човека изразио је дилему коју треба да реше његови јунаци Богоборци и Боготражитељи: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Ако има Бога душа је бесмртна, ако нема Бога душа је смртна и све је дозвољено</a:t>
            </a:r>
            <a:r>
              <a:rPr lang="sr-Cyrl-C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Борба добра и зла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CS" dirty="0" smtClean="0"/>
              <a:t>Решавајући  питања борбе добра и зла у човеку,  човековог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пада</a:t>
            </a:r>
            <a:r>
              <a:rPr lang="sr-Cyrl-CS" dirty="0" smtClean="0"/>
              <a:t> 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искупљења</a:t>
            </a:r>
            <a:r>
              <a:rPr lang="sr-Cyrl-CS" dirty="0" smtClean="0"/>
              <a:t>, обликује своје демонске и христолике јунаке бавећи се темом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двојништва</a:t>
            </a:r>
            <a:r>
              <a:rPr lang="sr-Cyrl-CS" dirty="0" smtClean="0"/>
              <a:t> и феноменом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подвајања личности</a:t>
            </a:r>
            <a:r>
              <a:rPr lang="sr-Cyrl-CS" dirty="0" smtClean="0"/>
              <a:t>, понире у пакао људских сумњи, страхова и противуречности (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АРХЕТИП ИСКУШАВАЊА ХРИСТА У ПУСТИЊИ</a:t>
            </a:r>
            <a:r>
              <a:rPr lang="sr-Cyrl-CS" dirty="0" smtClean="0"/>
              <a:t>). </a:t>
            </a:r>
          </a:p>
          <a:p>
            <a:r>
              <a:rPr lang="sr-Cyrl-CS" dirty="0" smtClean="0"/>
              <a:t>Димитриј Карамазов се жали  брату Аљоши да га Бог целог живота мучи. За разумевање овог проблема важна је  старозаветна повест из</a:t>
            </a:r>
            <a:r>
              <a:rPr lang="sr-Cyrl-CS" i="1" dirty="0" smtClean="0"/>
              <a:t> Постања</a:t>
            </a:r>
            <a:r>
              <a:rPr lang="sr-Cyrl-CS" dirty="0" smtClean="0"/>
              <a:t> посвећена патријарху Јакову, родоначелнику израелског народа, познатог по сну о степеницама које воде на небо а симболишу  духовни раст у вери.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2800" dirty="0" smtClean="0"/>
              <a:t> </a:t>
            </a:r>
            <a:r>
              <a:rPr lang="sr-Cyrl-CS" sz="2800" i="1" dirty="0" smtClean="0">
                <a:solidFill>
                  <a:schemeClr val="tx2">
                    <a:lumMod val="50000"/>
                  </a:schemeClr>
                </a:solidFill>
              </a:rPr>
              <a:t>Бога видјех лицем к лицу и душа се моја избави</a:t>
            </a:r>
            <a:r>
              <a:rPr lang="sr-Cyrl-CS" sz="2800" dirty="0" smtClean="0">
                <a:solidFill>
                  <a:schemeClr val="tx2">
                    <a:lumMod val="50000"/>
                  </a:schemeClr>
                </a:solidFill>
              </a:rPr>
              <a:t> (Постање, 32, 30).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Етимологија </a:t>
            </a:r>
            <a:r>
              <a:rPr lang="sr-Cyrl-CS" dirty="0" smtClean="0"/>
              <a:t>патријарховог </a:t>
            </a:r>
            <a:r>
              <a:rPr lang="sr-Cyrl-CS" dirty="0" smtClean="0"/>
              <a:t>имена (Јаков </a:t>
            </a:r>
            <a:r>
              <a:rPr lang="sr-Cyrl-CS" i="1" dirty="0" smtClean="0"/>
              <a:t>онај који држи чврсто за пету) везује се за</a:t>
            </a:r>
            <a:r>
              <a:rPr lang="sr-Cyrl-CS" dirty="0" smtClean="0"/>
              <a:t> борбену природу јунака коју је још у мајчиној утроби показао родивши се заједно са братом Исавом држећи га за пету </a:t>
            </a:r>
            <a:r>
              <a:rPr lang="sr-Cyrl-CS" dirty="0" smtClean="0"/>
              <a:t>не давши му</a:t>
            </a:r>
            <a:r>
              <a:rPr lang="sr-Cyrl-CS" dirty="0" smtClean="0"/>
              <a:t> </a:t>
            </a:r>
            <a:r>
              <a:rPr lang="sr-Cyrl-CS" dirty="0" smtClean="0"/>
              <a:t>право првенства. </a:t>
            </a:r>
          </a:p>
          <a:p>
            <a:r>
              <a:rPr lang="sr-Cyrl-CS" dirty="0" smtClean="0"/>
              <a:t>За Јакова бунтовника,  Боготражитеља и Богоборца, везана је 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прича о борби са Господом </a:t>
            </a:r>
            <a:r>
              <a:rPr lang="sr-Cyrl-CS" dirty="0" smtClean="0"/>
              <a:t>која је трајала целу ноћ и завршила се тријумфом храбрости и упорности јеврејског патријарха после чега је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добио Божји благослов </a:t>
            </a:r>
            <a:r>
              <a:rPr lang="sr-Cyrl-CS" dirty="0" smtClean="0"/>
              <a:t>и ново име Израиљ (Богоборац).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СТРАДАЊА ИМА А КРИВИЦЕ НЕМА 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r-Cyrl-CS" dirty="0" smtClean="0"/>
              <a:t>  Димитриј каже Аљоши: </a:t>
            </a:r>
            <a:r>
              <a:rPr lang="sr-Cyrl-CS" i="1" dirty="0" smtClean="0"/>
              <a:t>Мене Бог мучи постављајући проблем Бога као морални императив</a:t>
            </a:r>
            <a:r>
              <a:rPr lang="sr-Cyrl-CS" dirty="0" smtClean="0"/>
              <a:t>. АКО НЕМА БОГА СВЕ ЈЕ ДОЗВОЉЕНО.</a:t>
            </a:r>
          </a:p>
          <a:p>
            <a:pPr>
              <a:buNone/>
            </a:pPr>
            <a:r>
              <a:rPr lang="sr-Cyrl-CS" dirty="0" smtClean="0"/>
              <a:t> Бог позива човека у службу (Мојсије, Јона) а он </a:t>
            </a:r>
            <a:r>
              <a:rPr lang="sr-Cyrl-CS" dirty="0" smtClean="0"/>
              <a:t>покушава да је </a:t>
            </a:r>
            <a:r>
              <a:rPr lang="sr-Cyrl-CS" dirty="0" smtClean="0"/>
              <a:t>избегне -     старозаветна је типологија.</a:t>
            </a:r>
          </a:p>
          <a:p>
            <a:pPr>
              <a:buNone/>
            </a:pP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Бреме је моје лако – Спаситељева девиза. </a:t>
            </a:r>
          </a:p>
          <a:p>
            <a:pPr>
              <a:buNone/>
            </a:pPr>
            <a:r>
              <a:rPr lang="sr-Cyrl-CS" dirty="0" smtClean="0"/>
              <a:t> БОГ ЈЕ СТРАСНА МУКА. ЧОВЕК ПАДА, АЛИ СЕ ОТИМА КА БОГУ (двојство духовно/телесно).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Христолики јунаци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CS" dirty="0" smtClean="0"/>
              <a:t>Тежња за љубављу, хармонијом 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борба против греха и пада </a:t>
            </a:r>
            <a:r>
              <a:rPr lang="sr-Cyrl-CS" dirty="0" smtClean="0"/>
              <a:t>покреће свет Достојевског јер нужно води прочишћењу 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сукобу са собом </a:t>
            </a:r>
            <a:r>
              <a:rPr lang="sr-Cyrl-CS" dirty="0" smtClean="0"/>
              <a:t>која личи на рат две војске, или борбу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анђела и демона</a:t>
            </a:r>
            <a:r>
              <a:rPr lang="sr-Cyrl-CS" dirty="0" smtClean="0"/>
              <a:t>, доказујући да  свака физичка појава има метафизичку суштину.  Јунаци Достојевског то најбоље осећају, они се или  боре против Бога или су му посвећени. </a:t>
            </a:r>
          </a:p>
          <a:p>
            <a:r>
              <a:rPr lang="sr-Cyrl-CS" sz="3600" dirty="0" smtClean="0"/>
              <a:t>Лик Исуса Христа зрачи кроз </a:t>
            </a:r>
            <a:r>
              <a:rPr lang="sr-Cyrl-CS" sz="3600" dirty="0" smtClean="0">
                <a:solidFill>
                  <a:schemeClr val="tx2">
                    <a:lumMod val="50000"/>
                  </a:schemeClr>
                </a:solidFill>
              </a:rPr>
              <a:t>христолике јунаке Зосиму, Аљошу и Мишкина</a:t>
            </a:r>
            <a:r>
              <a:rPr lang="sr-Cyrl-CS" sz="3600" dirty="0" smtClean="0"/>
              <a:t>, аналитичка су опажања Светог Јустина Поповића који пише о филозофији и религији Достојевског</a:t>
            </a:r>
            <a:r>
              <a:rPr lang="sr-Cyrl-C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Христолики хероји Достојевског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Красе их врлине: хуманост,  доброта, милосрђе, смерност, истинољубље, пожртвовање!</a:t>
            </a:r>
          </a:p>
          <a:p>
            <a:r>
              <a:rPr lang="sr-Cyrl-CS" dirty="0" smtClean="0"/>
              <a:t>Писац је проучавао живот Светог Тихона Заданског и старца Амврозија који му </a:t>
            </a:r>
            <a:r>
              <a:rPr lang="sr-Cyrl-CS" dirty="0" smtClean="0"/>
              <a:t>служе као модел према ком  </a:t>
            </a:r>
            <a:r>
              <a:rPr lang="sr-Cyrl-CS" dirty="0" smtClean="0"/>
              <a:t>обликује идеални лик Старца ЗОСИМЕ.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sz="3600" dirty="0" smtClean="0">
                <a:solidFill>
                  <a:schemeClr val="tx2">
                    <a:lumMod val="50000"/>
                  </a:schemeClr>
                </a:solidFill>
              </a:rPr>
              <a:t>Активна љубав је основа православне филозофије</a:t>
            </a:r>
            <a:endParaRPr lang="en-US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/>
              <a:t>Љубав је Божанска суштина па човек не може начинити такав грех који би исцрпео бесконачну љубав Божју, вели старац Зосима. Важно је покајање </a:t>
            </a:r>
            <a:r>
              <a:rPr lang="sr-Cyrl-CS" i="1" dirty="0" smtClean="0"/>
              <a:t>јер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како се кајеш онако и љубиш.</a:t>
            </a:r>
          </a:p>
          <a:p>
            <a:r>
              <a:rPr lang="sr-Cyrl-CS" dirty="0" smtClean="0"/>
              <a:t>Христолике личности Достојевског су динамичне у свом душевном и интелектуалном развоју.</a:t>
            </a:r>
            <a:endParaRPr lang="sr-Cyrl-CS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БОГОЧОВЕК ЈЕ СМИСАО ИСТОРИЈЕ.</a:t>
            </a:r>
            <a:r>
              <a:rPr lang="sr-Cyrl-C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Тајна пшеничиног зрна – одрицање 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ЛИЧНОСТ ХРИСТОВА ЈЕ ЖИВА СИЛА, ЧУДЕСНА И ЧУДОТВОРНА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70379" cy="800120"/>
          </a:xfrm>
        </p:spPr>
        <p:txBody>
          <a:bodyPr>
            <a:normAutofit fontScale="55000" lnSpcReduction="20000"/>
          </a:bodyPr>
          <a:lstStyle/>
          <a:p>
            <a:r>
              <a:rPr lang="sr-Cyrl-CS" sz="3200" i="1" dirty="0" smtClean="0"/>
              <a:t>Христолике душе хероја Достојевског стварају животом христоодисеју</a:t>
            </a:r>
            <a:r>
              <a:rPr lang="sr-Cyrl-CS" sz="3100" i="1" dirty="0" smtClean="0"/>
              <a:t>.</a:t>
            </a:r>
            <a:endParaRPr lang="en-US" sz="3100" i="1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sr-Cyrl-CS" dirty="0" smtClean="0"/>
          </a:p>
          <a:p>
            <a:r>
              <a:rPr lang="sr-Cyrl-CS" i="1" dirty="0" smtClean="0"/>
              <a:t>Који љуби душу своју изгубиће је, а ко мрзи душу своју у овом свету – сачуваће је за живот вечни </a:t>
            </a:r>
            <a:r>
              <a:rPr lang="sr-Cyrl-CS" dirty="0" smtClean="0"/>
              <a:t>(Јован 12, 25).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r-Cyrl-CS" dirty="0" smtClean="0"/>
          </a:p>
          <a:p>
            <a:r>
              <a:rPr lang="sr-Cyrl-CS" dirty="0" smtClean="0"/>
              <a:t> </a:t>
            </a:r>
            <a:r>
              <a:rPr lang="sr-Cyrl-CS" i="1" dirty="0" smtClean="0"/>
              <a:t>Ко хоће за мном да иде, нека се одрече себе и узме крст своји и за мном иде </a:t>
            </a:r>
            <a:r>
              <a:rPr lang="sr-Cyrl-CS" dirty="0" smtClean="0"/>
              <a:t>(Матеј, 16, 25).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Слобода опредељења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Велики инквизитор </a:t>
            </a:r>
            <a:r>
              <a:rPr lang="sr-Cyrl-CS" dirty="0" smtClean="0"/>
              <a:t>– критика </a:t>
            </a:r>
            <a:r>
              <a:rPr lang="sr-Cyrl-CS" dirty="0" smtClean="0"/>
              <a:t>Христовог плана спасења света. Поема је посвећена имагинарном сусрету Христа са инквизитором у Шпанији средњега века. </a:t>
            </a: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Христ је желео веру слободног срца, не изнуђену чудом. </a:t>
            </a:r>
            <a:r>
              <a:rPr lang="sr-Cyrl-CS" dirty="0" smtClean="0"/>
              <a:t>Човек је болно, несрећно, исмејано биће. Атеизам се развија у анархизам. Злочин је признат као излаз за </a:t>
            </a:r>
            <a:r>
              <a:rPr lang="sr-Cyrl-CS" dirty="0" smtClean="0"/>
              <a:t>безбожнике. </a:t>
            </a:r>
            <a:r>
              <a:rPr lang="sr-Cyrl-CS" dirty="0" smtClean="0"/>
              <a:t>Самоубиство је исто што и Богоубиство.</a:t>
            </a: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Мајка не треба да се загрли са убицом свога детета </a:t>
            </a:r>
            <a:r>
              <a:rPr lang="sr-Cyrl-CS" dirty="0" smtClean="0"/>
              <a:t>(Иван Карамазов).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i="1" dirty="0" smtClean="0"/>
              <a:t>Браћа Карамазови </a:t>
            </a:r>
            <a:r>
              <a:rPr lang="sr-Cyrl-CS" dirty="0" smtClean="0"/>
              <a:t>и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Проклета авлија</a:t>
            </a:r>
            <a:endParaRPr lang="en-US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Човек у расколу </a:t>
            </a:r>
            <a:r>
              <a:rPr lang="sr-Cyrl-CS" dirty="0" smtClean="0"/>
              <a:t>у ком се бори добро и зло јавља се као опозиција и јединство супротности у романима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Достојевског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Браћа Карамазови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 и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Злочин и казна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 и Андрићевој 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Проклетој авлији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  кроз архетип сукобљене браће. </a:t>
            </a:r>
          </a:p>
          <a:p>
            <a:r>
              <a:rPr lang="sr-Cyrl-CS" dirty="0" smtClean="0"/>
              <a:t>Достојевски је подстицао  имагинацију нашег Нобеловца, преко библијског архетипа, и, сагласно томе, давао творачке импулсе уобличавању његове  </a:t>
            </a:r>
            <a:r>
              <a:rPr lang="sr-Cyrl-CS" dirty="0" smtClean="0"/>
              <a:t>поетике и естетике</a:t>
            </a:r>
            <a:r>
              <a:rPr lang="sr-Cyrl-C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Двојништво</a:t>
            </a:r>
            <a:r>
              <a:rPr lang="sr-Cyrl-CS" dirty="0" smtClean="0"/>
              <a:t> – проблем постојања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/>
              <a:t>Тема двојника у компарираном стваралаштву потиче од старозаветног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топоса борбе јеврејског праоца Јакова са Господом </a:t>
            </a:r>
            <a:r>
              <a:rPr lang="sr-Cyrl-CS" dirty="0" smtClean="0"/>
              <a:t>и новозаветног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искушавања Христа у пустињи.</a:t>
            </a:r>
          </a:p>
          <a:p>
            <a:r>
              <a:rPr lang="sr-Cyrl-CS" dirty="0" smtClean="0"/>
              <a:t>Двојништво је третирано на три начина: мистични, фантастични и филозофско-психолошки ( Иванов разговор с нечастивим).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Човек и његова сенка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Достојевски је двојништво укључио у напету сферу унутрашњег живота јунака ( биполарност).</a:t>
            </a: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Проблем дезинтеграције </a:t>
            </a:r>
            <a:r>
              <a:rPr lang="sr-Cyrl-CS" dirty="0" smtClean="0"/>
              <a:t>личности.</a:t>
            </a: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Проблем идентитета.</a:t>
            </a:r>
          </a:p>
          <a:p>
            <a:r>
              <a:rPr lang="sr-Cyrl-CS" dirty="0" smtClean="0"/>
              <a:t>Ћамил (Џем), Фра Петар (Ћамил) – феномен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умногостручавања </a:t>
            </a:r>
            <a:r>
              <a:rPr lang="sr-Cyrl-CS" dirty="0" smtClean="0"/>
              <a:t>личности жртве.</a:t>
            </a:r>
          </a:p>
          <a:p>
            <a:r>
              <a:rPr lang="sr-Cyrl-CS" dirty="0" smtClean="0"/>
              <a:t>Подељене личности Карађоз и Џем.</a:t>
            </a:r>
          </a:p>
          <a:p>
            <a:r>
              <a:rPr lang="sr-Cyrl-CS" dirty="0" smtClean="0"/>
              <a:t>Нурудин и Исхак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алузија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на библијско-куранску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легенду </a:t>
            </a:r>
            <a:r>
              <a:rPr lang="sr-Cyrl-CS" dirty="0" smtClean="0"/>
              <a:t>(Исак и Исмаил) – митологија близанаца.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Подељена личност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Cyrl-CS" sz="3100" dirty="0" smtClean="0"/>
              <a:t>Стваралачке импулсе Достојевског разазнајемо код Андрића у теми </a:t>
            </a:r>
            <a:r>
              <a:rPr lang="sr-Cyrl-CS" sz="3100" dirty="0" smtClean="0">
                <a:solidFill>
                  <a:schemeClr val="tx2">
                    <a:lumMod val="50000"/>
                  </a:schemeClr>
                </a:solidFill>
              </a:rPr>
              <a:t>двојништва</a:t>
            </a:r>
            <a:r>
              <a:rPr lang="sr-Cyrl-CS" sz="3100" dirty="0" smtClean="0"/>
              <a:t>, </a:t>
            </a:r>
            <a:r>
              <a:rPr lang="sr-Cyrl-CS" sz="3100" dirty="0" smtClean="0">
                <a:solidFill>
                  <a:schemeClr val="tx2">
                    <a:lumMod val="50000"/>
                  </a:schemeClr>
                </a:solidFill>
              </a:rPr>
              <a:t>подељених личности</a:t>
            </a:r>
            <a:r>
              <a:rPr lang="sr-Cyrl-CS" sz="3100" dirty="0" smtClean="0"/>
              <a:t> као што су  Карађоз и Џем султан,  кроз старозаветни </a:t>
            </a:r>
            <a:r>
              <a:rPr lang="sr-Cyrl-CS" sz="3100" dirty="0" smtClean="0">
                <a:solidFill>
                  <a:schemeClr val="tx2">
                    <a:lumMod val="50000"/>
                  </a:schemeClr>
                </a:solidFill>
              </a:rPr>
              <a:t>архетип о сукобљеној браћи </a:t>
            </a:r>
            <a:r>
              <a:rPr lang="sr-Cyrl-CS" sz="3100" dirty="0" smtClean="0"/>
              <a:t>непријатељима, обновљеној у </a:t>
            </a:r>
            <a:r>
              <a:rPr lang="sr-Cyrl-CS" sz="3100" i="1" dirty="0" smtClean="0"/>
              <a:t>Новом завету</a:t>
            </a:r>
            <a:r>
              <a:rPr lang="sr-Cyrl-CS" sz="3100" dirty="0" smtClean="0"/>
              <a:t> причом о Јудиној издаји Исуса Христа, коју Андрић </a:t>
            </a:r>
            <a:r>
              <a:rPr lang="sr-Cyrl-CS" sz="3100" dirty="0" smtClean="0"/>
              <a:t>реинтерпретира, </a:t>
            </a:r>
            <a:r>
              <a:rPr lang="sr-Cyrl-CS" sz="3100" dirty="0" smtClean="0"/>
              <a:t>у  историјској повести о Бајазиту и Џему. </a:t>
            </a:r>
          </a:p>
          <a:p>
            <a:r>
              <a:rPr lang="sr-Cyrl-CS" sz="3100" dirty="0" smtClean="0"/>
              <a:t>Андрић универзализује хришћанске истине.</a:t>
            </a:r>
          </a:p>
          <a:p>
            <a:endParaRPr lang="sr-Cyrl-CS" dirty="0" smtClean="0"/>
          </a:p>
          <a:p>
            <a:r>
              <a:rPr lang="sr-Cyrl-CS" sz="3400" dirty="0" smtClean="0">
                <a:solidFill>
                  <a:schemeClr val="tx2">
                    <a:lumMod val="50000"/>
                  </a:schemeClr>
                </a:solidFill>
              </a:rPr>
              <a:t>Сукоб међу браћом </a:t>
            </a:r>
            <a:r>
              <a:rPr lang="sr-Cyrl-CS" sz="3400" dirty="0" smtClean="0"/>
              <a:t>Бајазитом и Џем султаном резултира </a:t>
            </a:r>
            <a:r>
              <a:rPr lang="sr-Cyrl-CS" sz="3400" dirty="0" smtClean="0">
                <a:solidFill>
                  <a:schemeClr val="tx2">
                    <a:lumMod val="50000"/>
                  </a:schemeClr>
                </a:solidFill>
              </a:rPr>
              <a:t>расколом у  личности млађег </a:t>
            </a:r>
            <a:r>
              <a:rPr lang="sr-Cyrl-CS" sz="3400" dirty="0" smtClean="0"/>
              <a:t>и слабијег, унутрашњим превирањима и поделама које кулминирају у жељи за осветом а исцрпљују се у агресивном понашању жртве.</a:t>
            </a: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Раскол везан за порекло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CS" dirty="0" smtClean="0"/>
              <a:t>Архетип сукобљене браће је повезан са темом искушења и проблемом раскола у личностима (Аљоша и Иван: анђео и демон, Милан Гласинчанин и странац).</a:t>
            </a:r>
          </a:p>
          <a:p>
            <a:r>
              <a:rPr lang="sr-Cyrl-CS" dirty="0" smtClean="0"/>
              <a:t>Уочљива је и разлика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: Достојевски у свом стваралаштву расте до идеје препорода човечанства кроз Христову жртву као православни хришћанин</a:t>
            </a:r>
            <a:r>
              <a:rPr lang="sr-Cyrl-CS" dirty="0" smtClean="0"/>
              <a:t>,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док Андрића религија интересује као универзални феномен препознатљив у хришћанским идеалима љубави, лепоте, доброте и истине.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Екуменски став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роману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На Дрини ћуприја</a:t>
            </a:r>
            <a:r>
              <a:rPr lang="sr-Cyrl-CS" i="1" dirty="0" smtClean="0"/>
              <a:t>,</a:t>
            </a:r>
            <a:r>
              <a:rPr lang="sr-Cyrl-CS" dirty="0" smtClean="0"/>
              <a:t> који припада поратној романескној фази, 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оживљавају ликови православног, католичког свештеника, муфтије и рабина  кроз екуменску идеју међуверске толеранције</a:t>
            </a:r>
            <a:r>
              <a:rPr lang="sr-Cyrl-CS" dirty="0" smtClean="0"/>
              <a:t>. Занимљиво је да Андрић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хришћанску етику доводи у везу  како са  поетиком тако и са естетиком свог стваралаштва.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Религијско диже на амтрополошки ниво. </a:t>
            </a:r>
          </a:p>
          <a:p>
            <a:r>
              <a:rPr lang="sr-Cyrl-CS" dirty="0" smtClean="0"/>
              <a:t>Осећања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лепоте и доброте </a:t>
            </a:r>
            <a:r>
              <a:rPr lang="sr-Cyrl-CS" dirty="0" smtClean="0"/>
              <a:t>суштински су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повезана</a:t>
            </a:r>
            <a:r>
              <a:rPr lang="sr-Cyrl-CS" dirty="0" smtClean="0"/>
              <a:t> код поређених писаца а истакнута  библијским сликама, сценама и фигурама  које упућују на идеју искупитељске љубави.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Христолики Ћамил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Генетско оптерећење хиперсензибилном родитељком, која је нервно оболела, доводи у везу христолике јунаке Аљошу Карамазова и Ћамила који, иако не припадају истој вери и нацији,  утврђују егзистенцију у хришћанској идеји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жртвовања за палог брата.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Ћамил и Аљоша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Фигура страдалника </a:t>
            </a:r>
            <a:r>
              <a:rPr lang="sr-Cyrl-CS" dirty="0" smtClean="0"/>
              <a:t>у којој препознајемо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идеју месијанства </a:t>
            </a:r>
            <a:r>
              <a:rPr lang="sr-Cyrl-CS" dirty="0" smtClean="0"/>
              <a:t>обликована је  у роману </a:t>
            </a:r>
            <a:r>
              <a:rPr lang="sr-Cyrl-CS" i="1" dirty="0" smtClean="0"/>
              <a:t>Проклета авлија</a:t>
            </a:r>
            <a:r>
              <a:rPr lang="sr-Cyrl-CS" dirty="0" smtClean="0"/>
              <a:t> у лику Турчина Ћамила (Савршеног) чија је мајка била грчког порекла те се у вези са тим наглашава његова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подељена личност на хришћанина и муслимана </a:t>
            </a:r>
            <a:r>
              <a:rPr lang="sr-Cyrl-CS" dirty="0" smtClean="0"/>
              <a:t>која ће кулминирати 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проналажењу двојника и духовног сродника српско-турског порекла – Џем султана.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ПОИМАЊЕ ЛЕПОТЕ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CS" dirty="0" smtClean="0"/>
              <a:t>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Л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епота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доброта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суштински су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повезане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код поређених писаца </a:t>
            </a:r>
            <a:r>
              <a:rPr lang="sr-Cyrl-CS" dirty="0" smtClean="0"/>
              <a:t>а </a:t>
            </a:r>
            <a:r>
              <a:rPr lang="sr-Cyrl-CS" dirty="0" smtClean="0"/>
              <a:t>истакнуте  </a:t>
            </a:r>
            <a:r>
              <a:rPr lang="sr-Cyrl-CS" dirty="0" smtClean="0"/>
              <a:t>библијским сликама, сценама и фигурама  које упућују на идеју искупитељске љубави</a:t>
            </a:r>
            <a:r>
              <a:rPr lang="sr-Cyrl-CS" i="1" dirty="0" smtClean="0"/>
              <a:t>. Она је била лепа у том тренутку што је племенита, а ја подлац; што је она велика због своје великодушности и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жртве за оца </a:t>
            </a:r>
            <a:r>
              <a:rPr lang="sr-Cyrl-CS" dirty="0" smtClean="0"/>
              <a:t>(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Фата Авдагина</a:t>
            </a:r>
            <a:r>
              <a:rPr lang="sr-Cyrl-CS" dirty="0" smtClean="0"/>
              <a:t>),</a:t>
            </a:r>
            <a:r>
              <a:rPr lang="sr-Cyrl-CS" i="1" dirty="0" smtClean="0"/>
              <a:t> а ја стеница </a:t>
            </a:r>
            <a:r>
              <a:rPr lang="sr-Cyrl-CS" dirty="0" smtClean="0"/>
              <a:t>(Достојевски, </a:t>
            </a:r>
            <a:r>
              <a:rPr lang="sr-Cyrl-CS" i="1" dirty="0" smtClean="0"/>
              <a:t>Браћа Карамазови</a:t>
            </a:r>
            <a:r>
              <a:rPr lang="sr-Cyrl-CS" dirty="0" smtClean="0"/>
              <a:t>, 146).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Узвишена и банална лепота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ЛЕПОТА ЈЕ ТАЈНА КОЈА ЋЕ СПАСИТИ СВЕТ</a:t>
            </a:r>
            <a:r>
              <a:rPr lang="sr-Cyrl-CS" dirty="0" smtClean="0"/>
              <a:t>( Димитрије Карамазов).</a:t>
            </a:r>
          </a:p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Жена </a:t>
            </a:r>
            <a:r>
              <a:rPr lang="sr-Cyrl-CS" dirty="0" smtClean="0"/>
              <a:t>као оваплпћење лепоте је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жртва беде и потлачености </a:t>
            </a:r>
            <a:r>
              <a:rPr lang="sr-Cyrl-CS" dirty="0" smtClean="0"/>
              <a:t>( проблем проституције и злостављања).</a:t>
            </a:r>
          </a:p>
          <a:p>
            <a:r>
              <a:rPr lang="sr-Cyrl-CS" dirty="0" smtClean="0"/>
              <a:t>ЛЕПОТА И ДОБРОТА НЕ МОГУ ДА УСПОСТАВЕ ХАРМОНИЈУ У НЕСАВРШЕНОМ СВЕТУ.</a:t>
            </a:r>
          </a:p>
          <a:p>
            <a:r>
              <a:rPr lang="sr-Cyrl-CS" dirty="0" smtClean="0"/>
              <a:t>Један партнер је џелат други жртва.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Понижени и увређени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Јуродиви ликови, понижени и увређени и жртвована деца су у вези с јеванђелским метафорама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сиромашни духом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жртвено јагње</a:t>
            </a:r>
            <a:r>
              <a:rPr lang="sr-Cyrl-CS" dirty="0" smtClean="0"/>
              <a:t>, којима су обећана блаженства у Беседи на Гори.</a:t>
            </a:r>
          </a:p>
          <a:p>
            <a:endParaRPr lang="sr-Cyrl-CS" dirty="0" smtClean="0"/>
          </a:p>
          <a:p>
            <a:r>
              <a:rPr lang="sr-Cyrl-CS" sz="3100" dirty="0" smtClean="0"/>
              <a:t>Са </a:t>
            </a:r>
            <a:r>
              <a:rPr lang="sr-Cyrl-CS" sz="3100" i="1" dirty="0" smtClean="0"/>
              <a:t>Јеванђељем по Матеју</a:t>
            </a:r>
            <a:r>
              <a:rPr lang="sr-Cyrl-CS" sz="3100" dirty="0" smtClean="0"/>
              <a:t> и обећањем небеских блаженстава изречених у Беседи на гори: </a:t>
            </a:r>
            <a:r>
              <a:rPr lang="sr-Cyrl-CS" sz="3100" i="1" dirty="0" smtClean="0"/>
              <a:t>Благо сиромашнима духом јер је њихово царство небеско</a:t>
            </a:r>
            <a:r>
              <a:rPr lang="sr-Cyrl-CS" sz="3100" dirty="0" smtClean="0"/>
              <a:t> – </a:t>
            </a:r>
            <a:r>
              <a:rPr lang="sr-Cyrl-CS" sz="3100" dirty="0" smtClean="0">
                <a:solidFill>
                  <a:schemeClr val="tx2">
                    <a:lumMod val="50000"/>
                  </a:schemeClr>
                </a:solidFill>
              </a:rPr>
              <a:t>повезани су јуродиви јунаци у стваралаштву Достојевског и Андрића: Лизавета, Луда Илинка, Ћоркан, Никола Пецикоза и Миле </a:t>
            </a:r>
            <a:r>
              <a:rPr lang="sr-Cyrl-CS" sz="3100" dirty="0" smtClean="0">
                <a:solidFill>
                  <a:schemeClr val="tx2">
                    <a:lumMod val="50000"/>
                  </a:schemeClr>
                </a:solidFill>
              </a:rPr>
              <a:t>Прелац </a:t>
            </a:r>
            <a:r>
              <a:rPr lang="sr-Cyrl-CS" sz="3100" dirty="0" smtClean="0">
                <a:solidFill>
                  <a:schemeClr val="tx2">
                    <a:lumMod val="50000"/>
                  </a:schemeClr>
                </a:solidFill>
              </a:rPr>
              <a:t>обликовани према типологији </a:t>
            </a:r>
            <a:r>
              <a:rPr lang="sr-Cyrl-CS" sz="3100" spc="100" dirty="0" smtClean="0">
                <a:solidFill>
                  <a:schemeClr val="tx2">
                    <a:lumMod val="50000"/>
                  </a:schemeClr>
                </a:solidFill>
              </a:rPr>
              <a:t>лудих Христа </a:t>
            </a:r>
            <a:r>
              <a:rPr lang="sr-Cyrl-CS" sz="3100" dirty="0" smtClean="0">
                <a:solidFill>
                  <a:schemeClr val="tx2">
                    <a:lumMod val="50000"/>
                  </a:schemeClr>
                </a:solidFill>
              </a:rPr>
              <a:t>ради из руског православља.</a:t>
            </a:r>
            <a:endParaRPr lang="en-US" sz="31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Верничка егзалтација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CS" dirty="0" smtClean="0"/>
              <a:t>Достојевски пресудно утиче на индивидуализацију </a:t>
            </a:r>
            <a:r>
              <a:rPr lang="sr-Cyrl-CS" i="1" dirty="0" smtClean="0"/>
              <a:t>понижених и увређених </a:t>
            </a:r>
            <a:r>
              <a:rPr lang="sr-Cyrl-CS" dirty="0" smtClean="0"/>
              <a:t>Андрићевих ликова који су везани за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симболику светлости </a:t>
            </a:r>
            <a:r>
              <a:rPr lang="sr-Cyrl-CS" dirty="0" smtClean="0"/>
              <a:t>чиме се сугерише како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верничка егзалтација тако и хришћанска идеја преображења у Христу.</a:t>
            </a:r>
            <a:r>
              <a:rPr lang="sr-Cyrl-CS" dirty="0" smtClean="0"/>
              <a:t> Занимљиво је да наш писац користи типове јуродивих јунака не само да проговори о томе како доброта и безазленост пролазе у овом свету него и да их преко митских асоцијација повеже са фигуром уметника.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Уподобљавање према Божјем савршенству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Лик Ћамила (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Савршеног)</a:t>
            </a:r>
            <a:r>
              <a:rPr lang="sr-Cyrl-CS" dirty="0" smtClean="0"/>
              <a:t> сублимира све крајности у другим ликовима романа</a:t>
            </a:r>
            <a:r>
              <a:rPr lang="sr-Cyrl-CS" i="1" dirty="0" smtClean="0"/>
              <a:t> Проклета авлија</a:t>
            </a:r>
            <a:r>
              <a:rPr lang="sr-Cyrl-CS" dirty="0" smtClean="0"/>
              <a:t> својом спремношћу да се ношењем Џемовог крста стави ван зараћених светова, али и да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прихвати казну намењену свом двојнику искупљујући како прародитељске тако и грехове несуђеног султана.</a:t>
            </a:r>
            <a:r>
              <a:rPr lang="sr-Cyrl-CS" dirty="0" smtClean="0"/>
              <a:t> Приметна је динамика развоја приповедача и јунака  у </a:t>
            </a:r>
            <a:r>
              <a:rPr lang="sr-Cyrl-CS" i="1" dirty="0" smtClean="0"/>
              <a:t>Проклетој авлији</a:t>
            </a:r>
            <a:r>
              <a:rPr lang="sr-Cyrl-CS" dirty="0" smtClean="0"/>
              <a:t> који су подложни унутрашњим преображајима  кроз процес идентификације са узорним христоликим јунаком Ћамилом.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Дервиш и смрт</a:t>
            </a:r>
            <a:endParaRPr lang="en-US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CS" dirty="0" smtClean="0"/>
              <a:t>Нурудинов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преображај</a:t>
            </a:r>
            <a:r>
              <a:rPr lang="sr-Cyrl-CS" dirty="0" smtClean="0"/>
              <a:t> 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побуни</a:t>
            </a:r>
            <a:r>
              <a:rPr lang="sr-Cyrl-CS" dirty="0" smtClean="0"/>
              <a:t> кроз повест о прогоњеном брату  изражава се појавом двојника Исхака, отуђеног, осуђеног и издвојеног од света</a:t>
            </a:r>
            <a:r>
              <a:rPr lang="sr-Cyrl-CS" dirty="0" smtClean="0"/>
              <a:t>, који је изложен </a:t>
            </a:r>
            <a:r>
              <a:rPr lang="sr-Cyrl-CS" dirty="0" smtClean="0"/>
              <a:t>мржњи. </a:t>
            </a:r>
          </a:p>
          <a:p>
            <a:r>
              <a:rPr lang="sr-Cyrl-CS" dirty="0" smtClean="0"/>
              <a:t>Прогонитељи су и потенцијални кривци, у Нурудину живи, и Јуда и Спаситељ, истовремено, јер је у неодређеној, колебљивој ситуацији не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знајући коме да се приклони </a:t>
            </a:r>
            <a:r>
              <a:rPr lang="sr-Cyrl-CS" dirty="0" smtClean="0"/>
              <a:t>џелату или жртви.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Нурудин, пали брат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CS" dirty="0" smtClean="0"/>
              <a:t>Мотиви мучења, прогона и разапињања (лексема у дескрипцији поновљена чак шест пута) чине да препознамо у Исхаку архетип Христа, Сина Човечијег, као и алузију на његов живот и страдање.</a:t>
            </a:r>
          </a:p>
          <a:p>
            <a:r>
              <a:rPr lang="sr-Cyrl-CS" dirty="0" smtClean="0"/>
              <a:t>Нурудин,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пали брат</a:t>
            </a:r>
            <a:r>
              <a:rPr lang="sr-Cyrl-CS" dirty="0" smtClean="0"/>
              <a:t>, себе одмерава према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архетипу Христа,</a:t>
            </a:r>
            <a:r>
              <a:rPr lang="sr-Cyrl-CS" dirty="0" smtClean="0"/>
              <a:t> који се рађа у њему и постепено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јача као идеал</a:t>
            </a:r>
            <a:r>
              <a:rPr lang="sr-Cyrl-CS" dirty="0" smtClean="0"/>
              <a:t>, као изазов, слободног опредељења, али и знак побуне и искушавања </a:t>
            </a:r>
            <a:r>
              <a:rPr lang="sr-Cyrl-CS" i="1" dirty="0" smtClean="0"/>
              <a:t>правоверног</a:t>
            </a:r>
            <a:r>
              <a:rPr lang="sr-Cyrl-C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Преображај – алузија на библијско-исламску легенду.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CS" dirty="0" smtClean="0"/>
              <a:t>Нурудинов живот после сваког сусрета с овом фиктивном личношћу добија нове боје, тако да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јунак бива поново рођен у пробуђеним емоцијама према брату Харуну,</a:t>
            </a:r>
            <a:r>
              <a:rPr lang="sr-Cyrl-CS" dirty="0" smtClean="0"/>
              <a:t> пријатељу Хасану, жени изгубљеној у талогу времена. </a:t>
            </a:r>
          </a:p>
          <a:p>
            <a:r>
              <a:rPr lang="sr-Cyrl-CS" dirty="0" smtClean="0"/>
              <a:t>Аврам </a:t>
            </a:r>
            <a:r>
              <a:rPr lang="sr-Cyrl-CS" dirty="0" smtClean="0"/>
              <a:t>је имао жену Сару и робињу Агару (арапски Хагару), која му је родила сина Исмаила, јер је Сара била нероткиња. Касније, Сара и Авраам добијају дете Божјег обећања, Исхака, два брата по оцу су постала вође великих народа, Исмаил – Арабљана, а Исак – Јевреја.</a:t>
            </a:r>
          </a:p>
          <a:p>
            <a:r>
              <a:rPr lang="sr-Cyrl-CS" dirty="0" smtClean="0"/>
              <a:t>Име Харун </a:t>
            </a:r>
            <a:r>
              <a:rPr lang="sr-Cyrl-CS" dirty="0" smtClean="0"/>
              <a:t>(библијски) Арон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–представља алузију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на архетип сложне браће.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Архетип сукоба међу браћом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Cyrl-CS" sz="2400" dirty="0" smtClean="0"/>
              <a:t>Нурудиново удвајања, подела личности на два брата, Исхака и Исмаила, једног правоверног, а другог грешног, објашњава његов недоследни однос према пријатељу Хасану, али и према проблему братовљевог утамничења.</a:t>
            </a:r>
          </a:p>
          <a:p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Исхак</a:t>
            </a:r>
            <a:r>
              <a:rPr lang="sr-Cyrl-CS" sz="2400" dirty="0" smtClean="0"/>
              <a:t> није само </a:t>
            </a: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Нурудиново друго ја</a:t>
            </a:r>
            <a:r>
              <a:rPr lang="sr-Cyrl-CS" sz="2400" dirty="0" smtClean="0"/>
              <a:t>, </a:t>
            </a:r>
            <a:r>
              <a:rPr lang="sr-Latn-CS" sz="2400" dirty="0" smtClean="0"/>
              <a:t>alter-ego</a:t>
            </a:r>
            <a:r>
              <a:rPr lang="sr-Cyrl-CS" sz="2400" dirty="0" smtClean="0"/>
              <a:t>, односно пробуђени и побуњени део личности,  већ и </a:t>
            </a: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фигура Харуна</a:t>
            </a:r>
            <a:r>
              <a:rPr lang="sr-Cyrl-CS" sz="2400" dirty="0" smtClean="0"/>
              <a:t>, утамниченог и убијеног брата Ахмеда Нурудина, која подсећа шеиха, избеглицу из живота, на завет љубави, на спаситеља из пакла.</a:t>
            </a:r>
          </a:p>
          <a:p>
            <a:r>
              <a:rPr lang="sr-Cyrl-CS" sz="2400" dirty="0" smtClean="0"/>
              <a:t>Мотив двојништва (раскола) изражен опозицијом Нурудин/Хасан.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Бог је љубав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 smtClean="0"/>
              <a:t>Поступак </a:t>
            </a:r>
            <a:r>
              <a:rPr lang="sr-Cyrl-CS" dirty="0" smtClean="0"/>
              <a:t>увођења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дијалогичне</a:t>
            </a:r>
            <a:r>
              <a:rPr lang="sr-Cyrl-CS" dirty="0" smtClean="0"/>
              <a:t>, двогласне </a:t>
            </a:r>
            <a:r>
              <a:rPr lang="sr-Cyrl-CS" dirty="0" smtClean="0"/>
              <a:t>речи (Бахтин</a:t>
            </a:r>
            <a:r>
              <a:rPr lang="sr-Cyrl-CS" dirty="0" smtClean="0"/>
              <a:t>).</a:t>
            </a:r>
          </a:p>
          <a:p>
            <a:r>
              <a:rPr lang="sr-Cyrl-CS" dirty="0" smtClean="0"/>
              <a:t>Повест о Исхаку је не само запис о прогонима и жртвовању, већ, ореолом легенде, наглашена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прича о буђењу братске љубави, откривању Христа у Нурудину,</a:t>
            </a:r>
            <a:r>
              <a:rPr lang="sr-Cyrl-CS" dirty="0" smtClean="0"/>
              <a:t> чиме се завршава његов преображај и побуна.</a:t>
            </a:r>
          </a:p>
          <a:p>
            <a:r>
              <a:rPr lang="sr-Cyrl-CS" dirty="0" smtClean="0"/>
              <a:t>Присутан је јеванђелски архетип суђења себи који налазимо у роману </a:t>
            </a:r>
            <a:r>
              <a:rPr lang="sr-Cyrl-CS" i="1" dirty="0" smtClean="0"/>
              <a:t>Браћа Карамазови.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Контекст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Сеоба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(милосрђе)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Вук Исакович је мирио у себи многе противречности: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демонско и анђеоско, паганско и хришћанско, старозаветно и новозаветно биће. </a:t>
            </a:r>
          </a:p>
          <a:p>
            <a:r>
              <a:rPr lang="sr-Cyrl-CS" dirty="0" smtClean="0"/>
              <a:t>Колеба се између вере и сумње,  милосрђа и потребе да суди и кажњава, али у њему, онемоћалом и остарелом, препознајемо потребу да разуме, заштити и опрости својим војницима, да их врати дуго искорењиваној православној вери и националној традицији, обасипајући их љубављу.</a:t>
            </a:r>
          </a:p>
          <a:p>
            <a:r>
              <a:rPr lang="sr-Cyrl-CS" dirty="0" smtClean="0"/>
              <a:t>Јача позитиван </a:t>
            </a:r>
            <a:r>
              <a:rPr lang="sr-Cyrl-CS" dirty="0" smtClean="0"/>
              <a:t>принцип у Вуку.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Вук и његов двојник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 smtClean="0"/>
              <a:t>Вук Исакович проводи годину дана свог странствовања селећи се и тражећи смисао располућен,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удвојен,</a:t>
            </a:r>
            <a:r>
              <a:rPr lang="sr-Cyrl-CS" dirty="0" smtClean="0"/>
              <a:t> тако да често свој лик посматра као да је туђ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преломљен у огледалу</a:t>
            </a:r>
            <a:r>
              <a:rPr lang="sr-Cyrl-CS" dirty="0" smtClean="0"/>
              <a:t>. </a:t>
            </a:r>
          </a:p>
          <a:p>
            <a:r>
              <a:rPr lang="sr-Cyrl-CS" dirty="0" smtClean="0"/>
              <a:t>Добија се утисак да се он огледа у бистром своду и површини вода, непрекидно се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колебајући између небеског и земаљског царства</a:t>
            </a:r>
            <a:r>
              <a:rPr lang="sr-Cyrl-CS" dirty="0" smtClean="0"/>
              <a:t>, неверице и вере у смисао живљења и историјску правичност.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Сукоб међу браћом због жене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Cyrl-CS" dirty="0" smtClean="0"/>
              <a:t>Занимљиво је да унутрашњи сижејни ток романа, прича о љубави два брата, повезана загонетном женом − госпожом Дафином, сагледана из више перспектива: психолошке, етичке, национално-историјске, филозофске, сведена на сродно искуство Проповедника да </a:t>
            </a:r>
            <a:r>
              <a:rPr lang="sr-Cyrl-CS" i="1" dirty="0" smtClean="0"/>
              <a:t>свему има вријеме, и сваком послу под небом има вријеме;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вријеме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када се грли и вријеме када се оставља грљење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, вријеме када се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љуби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 и вријеме када се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мрзи.</a:t>
            </a:r>
          </a:p>
          <a:p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Димитриј и Иван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Карамазов!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Парадокс љубави без Божјег посредовања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Вук и Аранђел </a:t>
            </a:r>
            <a:r>
              <a:rPr lang="sr-Cyrl-CS" dirty="0" smtClean="0"/>
              <a:t>представљају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антиподе</a:t>
            </a:r>
            <a:r>
              <a:rPr lang="sr-Cyrl-CS" dirty="0" smtClean="0"/>
              <a:t>: први је оличење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духовности и идеализма</a:t>
            </a:r>
            <a:r>
              <a:rPr lang="sr-Cyrl-CS" dirty="0" smtClean="0"/>
              <a:t>, други опстојава 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материјалној сфери.</a:t>
            </a:r>
            <a:endParaRPr lang="sr-Cyrl-CS" dirty="0" smtClean="0"/>
          </a:p>
          <a:p>
            <a:r>
              <a:rPr lang="sr-Cyrl-CS" dirty="0" smtClean="0"/>
              <a:t>Супротности јачају у два брата, као и у 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митско-легендарној браћи, непријатељима</a:t>
            </a:r>
            <a:r>
              <a:rPr lang="sr-Cyrl-CS" dirty="0" smtClean="0"/>
              <a:t>, који не могу да се помире ни у вољеној жени. </a:t>
            </a:r>
          </a:p>
          <a:p>
            <a:r>
              <a:rPr lang="sr-Cyrl-CS" dirty="0" smtClean="0"/>
              <a:t>Док Вуку Дафина беше досадила, Аранђелу се чињаше као анђео.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Жртвована жена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CS" dirty="0" smtClean="0"/>
              <a:t>Ликови романа, иако замишљени као дијаметрално супротни, затворени у своје светове, без могућности праве комуникације, приближавају се блиским искуственим исходиштима: </a:t>
            </a:r>
          </a:p>
          <a:p>
            <a:r>
              <a:rPr lang="sr-Cyrl-CS" i="1" dirty="0" smtClean="0"/>
              <a:t>Дишући брзо и тешко, подигнута на јастуке, она је појурила још једном, у мислима, </a:t>
            </a:r>
            <a:r>
              <a:rPr lang="sr-Cyrl-CS" b="1" i="1" dirty="0" smtClean="0"/>
              <a:t>по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празнини свог женског живота</a:t>
            </a:r>
            <a:r>
              <a:rPr lang="sr-Cyrl-CS" i="1" dirty="0" smtClean="0"/>
              <a:t>, што је, као и те греде набијене земљом, као и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то жито на тавану, под којим се појавила таваница</a:t>
            </a:r>
            <a:r>
              <a:rPr lang="sr-Cyrl-CS" i="1" dirty="0" smtClean="0"/>
              <a:t>, као и њене хаљине што су биле разбацане по сандуку,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био сав раздељен ћудима и пожудама њеног мужа и девера,</a:t>
            </a:r>
            <a:r>
              <a:rPr lang="sr-Cyrl-CS" i="1" dirty="0" smtClean="0"/>
              <a:t> међ којима се она нашла, као луда.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Мотив двојника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Мотив огледала, симбол спознаје, посебно истакнут у </a:t>
            </a:r>
            <a:r>
              <a:rPr lang="sr-Cyrl-CS" i="1" dirty="0" smtClean="0"/>
              <a:t>Посланици Коринћанима</a:t>
            </a:r>
            <a:r>
              <a:rPr lang="sr-Cyrl-CS" dirty="0" smtClean="0"/>
              <a:t> апостола Павла посвећеној љубави, јавља се као лајтмотив у </a:t>
            </a:r>
            <a:r>
              <a:rPr lang="sr-Cyrl-CS" i="1" dirty="0" smtClean="0"/>
              <a:t>Сеобама</a:t>
            </a:r>
            <a:r>
              <a:rPr lang="sr-Cyrl-CS" dirty="0" smtClean="0"/>
              <a:t> откривајући наличје људског бића и варљивост свих сазнања и искустава. </a:t>
            </a:r>
          </a:p>
          <a:p>
            <a:r>
              <a:rPr lang="sr-Cyrl-CS" i="1" dirty="0" smtClean="0"/>
              <a:t>Све то прошло је тако бесмислено да се Вуку Исаковичу чинило једнако као да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постоје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два Вука Исаковича: један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који јаше, урла,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маше сабљом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, гази реке, трчи по гунгули и пуца из пиштоља... и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други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, који мирно,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као сенка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, корача крај њега, гледа и ћути.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Проблем слободног избора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CS" sz="3100" dirty="0" smtClean="0"/>
              <a:t>Новозаветно биће вере и наде суочава се са празнином откривајући у свему неки дубљи смисао који се отима човеку, призива га и обећава у сновима и мистичним визијама. </a:t>
            </a:r>
          </a:p>
          <a:p>
            <a:endParaRPr lang="sr-Cyrl-CS" dirty="0" smtClean="0"/>
          </a:p>
          <a:p>
            <a:r>
              <a:rPr lang="sr-Cyrl-CS" sz="3100" i="1" dirty="0" smtClean="0"/>
              <a:t>Човек је биће које припада двема световима: духовном и материјалном</a:t>
            </a:r>
            <a:r>
              <a:rPr lang="sr-Cyrl-CS" sz="3100" dirty="0" smtClean="0"/>
              <a:t>, а борећи се за духовно начело у свету, себе превазилази налазећи бесконачно у коначном, назирући слободу у привидном ропству.</a:t>
            </a:r>
          </a:p>
          <a:p>
            <a:r>
              <a:rPr lang="sr-Cyrl-CS" sz="3100" dirty="0" smtClean="0"/>
              <a:t> </a:t>
            </a:r>
            <a:r>
              <a:rPr lang="sr-Cyrl-CS" sz="3100" i="1" dirty="0" smtClean="0">
                <a:solidFill>
                  <a:schemeClr val="tx2">
                    <a:lumMod val="50000"/>
                  </a:schemeClr>
                </a:solidFill>
              </a:rPr>
              <a:t>Слобода човека је у томе да сем царства ћесара проналази и </a:t>
            </a:r>
            <a:r>
              <a:rPr lang="sr-Cyrl-CS" sz="3100" b="1" i="1" dirty="0" smtClean="0">
                <a:solidFill>
                  <a:schemeClr val="tx2">
                    <a:lumMod val="50000"/>
                  </a:schemeClr>
                </a:solidFill>
              </a:rPr>
              <a:t>царство Духа у себи</a:t>
            </a:r>
            <a:r>
              <a:rPr lang="sr-Cyrl-CS" sz="3100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sz="31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r-Cyrl-CS" sz="3100" dirty="0" smtClean="0"/>
              <a:t>Николај Берђајев, </a:t>
            </a:r>
            <a:r>
              <a:rPr lang="sr-Cyrl-CS" sz="3100" i="1" dirty="0" smtClean="0"/>
              <a:t>Царство духа и царство ћесара</a:t>
            </a:r>
            <a:r>
              <a:rPr lang="sr-Cyrl-CS" sz="3100" dirty="0" smtClean="0"/>
              <a:t>, 20.</a:t>
            </a:r>
            <a:endParaRPr lang="en-US" sz="3100" dirty="0" smtClean="0"/>
          </a:p>
          <a:p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Ако нема Бога, нема победе над смрћу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Надао се да ће одјахати на високи брег </a:t>
            </a:r>
            <a:r>
              <a:rPr lang="sr-Cyrl-CS" dirty="0" smtClean="0"/>
              <a:t>(попут Мојсија на Синај), </a:t>
            </a:r>
            <a:r>
              <a:rPr lang="sr-Cyrl-CS" i="1" dirty="0" smtClean="0"/>
              <a:t>да ће заборавити крађе и убиства ... а над свим тим његовим војницима и колима, дуж целог пута на ратиште,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надао се да ће бити испружена као нека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Божија или ћесарска рука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Негде је морало бити нешто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светло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, значајно, па треба отићи тамо.</a:t>
            </a:r>
          </a:p>
          <a:p>
            <a:r>
              <a:rPr lang="sr-Cyrl-CS" i="1" dirty="0" smtClean="0"/>
              <a:t> До дна, међутим, у себи, осећао је да је немогуће да све то тако прође, и како га вуче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глас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неки </a:t>
            </a:r>
            <a:r>
              <a:rPr lang="sr-Cyrl-CS" dirty="0" smtClean="0"/>
              <a:t>(аналогно мотиву Божјег гласа који се јавља Мојсију у књизи </a:t>
            </a:r>
            <a:r>
              <a:rPr lang="sr-Cyrl-CS" b="1" dirty="0" smtClean="0"/>
              <a:t>Изласка</a:t>
            </a:r>
            <a:r>
              <a:rPr lang="sr-Cyrl-CS" dirty="0" smtClean="0"/>
              <a:t>), </a:t>
            </a:r>
            <a:r>
              <a:rPr lang="sr-Cyrl-CS" i="1" dirty="0" smtClean="0"/>
              <a:t>у њему, </a:t>
            </a:r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обећавајући му </a:t>
            </a:r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нешто ванредно, при свршетку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Тајна пшеничног зрна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dirty="0" smtClean="0"/>
              <a:t>Смрт је у </a:t>
            </a:r>
            <a:r>
              <a:rPr lang="sr-Cyrl-CS" i="1" dirty="0" smtClean="0"/>
              <a:t>Сеобама</a:t>
            </a:r>
            <a:r>
              <a:rPr lang="sr-Cyrl-CS" dirty="0" smtClean="0"/>
              <a:t> побеђена идејом да је </a:t>
            </a:r>
            <a:r>
              <a:rPr lang="sr-Cyrl-CS" i="1" dirty="0" smtClean="0"/>
              <a:t>вечно живо зрно</a:t>
            </a:r>
            <a:r>
              <a:rPr lang="sr-Cyrl-CS" b="1" dirty="0" smtClean="0"/>
              <a:t> </a:t>
            </a:r>
            <a:r>
              <a:rPr lang="sr-Cyrl-CS" dirty="0" smtClean="0"/>
              <a:t>некадашње младости које дрхти у Вуковом умирућем телу  као</a:t>
            </a:r>
            <a:r>
              <a:rPr lang="sr-Cyrl-CS" b="1" i="1" dirty="0" smtClean="0"/>
              <a:t> </a:t>
            </a:r>
            <a:r>
              <a:rPr lang="sr-Cyrl-CS" i="1" dirty="0" smtClean="0"/>
              <a:t>нека звезда</a:t>
            </a:r>
            <a:r>
              <a:rPr lang="sr-Cyrl-CS" dirty="0" smtClean="0"/>
              <a:t>.</a:t>
            </a:r>
          </a:p>
          <a:p>
            <a:r>
              <a:rPr lang="sr-Cyrl-CS" b="1" i="1" dirty="0" smtClean="0">
                <a:solidFill>
                  <a:schemeClr val="tx2">
                    <a:lumMod val="50000"/>
                  </a:schemeClr>
                </a:solidFill>
              </a:rPr>
              <a:t>Зрно, што је у његовој старости сачувало у себи моћ да проклија и наднесе нова бића над времена и небеса</a:t>
            </a:r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  <a:r>
              <a:rPr lang="sr-Cyrl-CS" dirty="0" smtClean="0"/>
              <a:t> </a:t>
            </a:r>
            <a:r>
              <a:rPr lang="sr-Cyrl-CS" i="1" dirty="0" smtClean="0"/>
              <a:t>која ће се огледати у водама, што се сливају и састају, огледати и надносити као мостови.</a:t>
            </a:r>
          </a:p>
          <a:p>
            <a:r>
              <a:rPr lang="sr-Cyrl-CS" i="1" dirty="0" smtClean="0">
                <a:solidFill>
                  <a:schemeClr val="tx2">
                    <a:lumMod val="50000"/>
                  </a:schemeClr>
                </a:solidFill>
              </a:rPr>
              <a:t>Ако зрно пшенично паднувши на земљу не умре, онда једно остане, ако ли умре много рода роди </a:t>
            </a:r>
            <a:r>
              <a:rPr lang="sr-Cyrl-CS" dirty="0" smtClean="0"/>
              <a:t>(Јован, 12,24).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chemeClr val="tx2">
                    <a:lumMod val="50000"/>
                  </a:schemeClr>
                </a:solidFill>
              </a:rPr>
              <a:t>Литература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CS" b="1" dirty="0" smtClean="0"/>
              <a:t>Вулетић </a:t>
            </a:r>
            <a:r>
              <a:rPr lang="sr-Cyrl-CS" dirty="0" smtClean="0"/>
              <a:t>1987 – Витомир Вулетић, </a:t>
            </a:r>
            <a:r>
              <a:rPr lang="sr-Cyrl-CS" i="1" dirty="0" smtClean="0"/>
              <a:t>Руско-српска књижевна поређења</a:t>
            </a:r>
            <a:r>
              <a:rPr lang="sr-Cyrl-CS" dirty="0" smtClean="0"/>
              <a:t>. Нови Сад: Матица српска. </a:t>
            </a:r>
            <a:endParaRPr lang="en-US" dirty="0" smtClean="0"/>
          </a:p>
          <a:p>
            <a:r>
              <a:rPr lang="sr-Cyrl-CS" b="1" dirty="0" smtClean="0"/>
              <a:t>Вулетић </a:t>
            </a:r>
            <a:r>
              <a:rPr lang="sr-Cyrl-CS" dirty="0" smtClean="0"/>
              <a:t>2010 – Витомир Вулетић, </a:t>
            </a:r>
            <a:r>
              <a:rPr lang="sr-Cyrl-CS" i="1" dirty="0" smtClean="0"/>
              <a:t>Руски класици</a:t>
            </a:r>
            <a:r>
              <a:rPr lang="sr-Cyrl-CS" dirty="0" smtClean="0"/>
              <a:t>. Нови Сад: Орфеус.</a:t>
            </a:r>
            <a:endParaRPr lang="en-US" dirty="0" smtClean="0"/>
          </a:p>
          <a:p>
            <a:r>
              <a:rPr lang="sr-Cyrl-CS" b="1" dirty="0" smtClean="0"/>
              <a:t>Поповић </a:t>
            </a:r>
            <a:r>
              <a:rPr lang="sr-Cyrl-CS" dirty="0" smtClean="0"/>
              <a:t>1999 – Јустин Поповић</a:t>
            </a:r>
            <a:r>
              <a:rPr lang="sr-Cyrl-CS" i="1" dirty="0" smtClean="0"/>
              <a:t>, Филозофија и религија</a:t>
            </a:r>
            <a:r>
              <a:rPr lang="sr-Cyrl-CS" dirty="0" smtClean="0"/>
              <a:t> </a:t>
            </a:r>
            <a:r>
              <a:rPr lang="sr-Cyrl-CS" i="1" dirty="0" smtClean="0"/>
              <a:t>Ф.М. Достојевског</a:t>
            </a:r>
            <a:r>
              <a:rPr lang="sr-Cyrl-CS" dirty="0" smtClean="0"/>
              <a:t>. Београд, манастир Ћелије.</a:t>
            </a:r>
          </a:p>
          <a:p>
            <a:r>
              <a:rPr lang="sr-Cyrl-CS" b="1" dirty="0" smtClean="0"/>
              <a:t>Милошевић</a:t>
            </a:r>
            <a:r>
              <a:rPr lang="sr-Cyrl-CS" dirty="0" smtClean="0"/>
              <a:t> 1990 – Никола Милошевић, </a:t>
            </a:r>
            <a:r>
              <a:rPr lang="sr-Cyrl-CS" i="1" dirty="0" smtClean="0"/>
              <a:t>Достојевски као мислилац</a:t>
            </a:r>
            <a:r>
              <a:rPr lang="sr-Cyrl-CS" dirty="0" smtClean="0"/>
              <a:t>. Београд.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1191</TotalTime>
  <Words>3009</Words>
  <Application>Microsoft Office PowerPoint</Application>
  <PresentationFormat>On-screen Show (4:3)</PresentationFormat>
  <Paragraphs>152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Technic</vt:lpstr>
      <vt:lpstr>БРАЋА КАРАМАЗОВИ</vt:lpstr>
      <vt:lpstr> Мистичко-аскетски роман</vt:lpstr>
      <vt:lpstr>Немир је суштина његовог осећања света (В. Вулетић)</vt:lpstr>
      <vt:lpstr>Мото  романа Браћа Карамазови</vt:lpstr>
      <vt:lpstr>КОМЕНТАР</vt:lpstr>
      <vt:lpstr>Ја сам из бунта извео и доказао постојање Бога</vt:lpstr>
      <vt:lpstr>Борба добра и зла</vt:lpstr>
      <vt:lpstr> Бога видјех лицем к лицу и душа се моја избави (Постање, 32, 30).</vt:lpstr>
      <vt:lpstr>СТРАДАЊА ИМА А КРИВИЦЕ НЕМА </vt:lpstr>
      <vt:lpstr>Христолики јунаци</vt:lpstr>
      <vt:lpstr>Христолики хероји Достојевског</vt:lpstr>
      <vt:lpstr>Активна љубав је основа православне филозофије</vt:lpstr>
      <vt:lpstr>Тајна пшеничиног зрна – одрицање </vt:lpstr>
      <vt:lpstr>Слобода опредељења</vt:lpstr>
      <vt:lpstr>Браћа Карамазови и Проклета авлија</vt:lpstr>
      <vt:lpstr>Двојништво – проблем постојања </vt:lpstr>
      <vt:lpstr>Човек и његова сенка</vt:lpstr>
      <vt:lpstr>Подељена личност</vt:lpstr>
      <vt:lpstr>Раскол везан за порекло</vt:lpstr>
      <vt:lpstr>Екуменски став</vt:lpstr>
      <vt:lpstr>Христолики Ћамил</vt:lpstr>
      <vt:lpstr>Ћамил и Аљоша</vt:lpstr>
      <vt:lpstr>ПОИМАЊЕ ЛЕПОТЕ</vt:lpstr>
      <vt:lpstr>Узвишена и банална лепота</vt:lpstr>
      <vt:lpstr>Понижени и увређени</vt:lpstr>
      <vt:lpstr>Верничка егзалтација</vt:lpstr>
      <vt:lpstr>Уподобљавање према Божјем савршенству</vt:lpstr>
      <vt:lpstr>Дервиш и смрт</vt:lpstr>
      <vt:lpstr>Нурудин, пали брат</vt:lpstr>
      <vt:lpstr>Преображај – алузија на библијско-исламску легенду.</vt:lpstr>
      <vt:lpstr>Архетип сукоба међу браћом</vt:lpstr>
      <vt:lpstr>Бог је љубав</vt:lpstr>
      <vt:lpstr>Контекст Сеоба (милосрђе)</vt:lpstr>
      <vt:lpstr>Вук и његов двојник</vt:lpstr>
      <vt:lpstr>Сукоб међу браћом због жене</vt:lpstr>
      <vt:lpstr>Парадокс љубави без Божјег посредовања</vt:lpstr>
      <vt:lpstr>Жртвована жена</vt:lpstr>
      <vt:lpstr>Мотив двојника</vt:lpstr>
      <vt:lpstr>Проблем слободног избора</vt:lpstr>
      <vt:lpstr>Ако нема Бога, нема победе над смрћу</vt:lpstr>
      <vt:lpstr>Тајна пшеничног зрна</vt:lpstr>
      <vt:lpstr>Литература</vt:lpstr>
    </vt:vector>
  </TitlesOfParts>
  <Company>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БРАЋА КАРАМАЗОВИ</dc:title>
  <dc:creator>x</dc:creator>
  <cp:lastModifiedBy>abc</cp:lastModifiedBy>
  <cp:revision>112</cp:revision>
  <dcterms:created xsi:type="dcterms:W3CDTF">2012-01-08T11:47:54Z</dcterms:created>
  <dcterms:modified xsi:type="dcterms:W3CDTF">2012-01-30T14:29:35Z</dcterms:modified>
</cp:coreProperties>
</file>